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7"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F063F46-7AF3-4386-983D-E41EF5689B32}" type="datetimeFigureOut">
              <a:rPr lang="tr-TR" smtClean="0"/>
              <a:t>19.12.2020</a:t>
            </a:fld>
            <a:endParaRPr lang="tr-T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tr-T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7916780-6CFA-4B64-9A67-C8B5EA0D3B72}" type="slidenum">
              <a:rPr lang="tr-TR" smtClean="0"/>
              <a:t>‹#›</a:t>
            </a:fld>
            <a:endParaRPr lang="tr-T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61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F063F46-7AF3-4386-983D-E41EF5689B32}" type="datetimeFigureOut">
              <a:rPr lang="tr-TR" smtClean="0"/>
              <a:t>19.12.2020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7916780-6CFA-4B64-9A67-C8B5EA0D3B72}" type="slidenum">
              <a:rPr lang="tr-TR" smtClean="0"/>
              <a:t>‹#›</a:t>
            </a:fld>
            <a:endParaRPr lang="tr-TR"/>
          </a:p>
        </p:txBody>
      </p:sp>
    </p:spTree>
    <p:extLst>
      <p:ext uri="{BB962C8B-B14F-4D97-AF65-F5344CB8AC3E}">
        <p14:creationId xmlns:p14="http://schemas.microsoft.com/office/powerpoint/2010/main" val="58463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F063F46-7AF3-4386-983D-E41EF5689B32}" type="datetimeFigureOut">
              <a:rPr lang="tr-TR" smtClean="0"/>
              <a:t>19.12.2020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7916780-6CFA-4B64-9A67-C8B5EA0D3B72}" type="slidenum">
              <a:rPr lang="tr-TR" smtClean="0"/>
              <a:t>‹#›</a:t>
            </a:fld>
            <a:endParaRPr lang="tr-TR"/>
          </a:p>
        </p:txBody>
      </p:sp>
    </p:spTree>
    <p:extLst>
      <p:ext uri="{BB962C8B-B14F-4D97-AF65-F5344CB8AC3E}">
        <p14:creationId xmlns:p14="http://schemas.microsoft.com/office/powerpoint/2010/main" val="122497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F063F46-7AF3-4386-983D-E41EF5689B32}" type="datetimeFigureOut">
              <a:rPr lang="tr-TR" smtClean="0"/>
              <a:t>19.12.2020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7916780-6CFA-4B64-9A67-C8B5EA0D3B72}" type="slidenum">
              <a:rPr lang="tr-TR" smtClean="0"/>
              <a:t>‹#›</a:t>
            </a:fld>
            <a:endParaRPr lang="tr-TR"/>
          </a:p>
        </p:txBody>
      </p:sp>
    </p:spTree>
    <p:extLst>
      <p:ext uri="{BB962C8B-B14F-4D97-AF65-F5344CB8AC3E}">
        <p14:creationId xmlns:p14="http://schemas.microsoft.com/office/powerpoint/2010/main" val="88359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F063F46-7AF3-4386-983D-E41EF5689B32}" type="datetimeFigureOut">
              <a:rPr lang="tr-TR" smtClean="0"/>
              <a:t>19.12.2020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7916780-6CFA-4B64-9A67-C8B5EA0D3B72}" type="slidenum">
              <a:rPr lang="tr-TR" smtClean="0"/>
              <a:t>‹#›</a:t>
            </a:fld>
            <a:endParaRPr lang="tr-T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68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F063F46-7AF3-4386-983D-E41EF5689B32}" type="datetimeFigureOut">
              <a:rPr lang="tr-TR" smtClean="0"/>
              <a:t>19.12.2020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7916780-6CFA-4B64-9A67-C8B5EA0D3B72}" type="slidenum">
              <a:rPr lang="tr-TR" smtClean="0"/>
              <a:t>‹#›</a:t>
            </a:fld>
            <a:endParaRPr lang="tr-TR"/>
          </a:p>
        </p:txBody>
      </p:sp>
    </p:spTree>
    <p:extLst>
      <p:ext uri="{BB962C8B-B14F-4D97-AF65-F5344CB8AC3E}">
        <p14:creationId xmlns:p14="http://schemas.microsoft.com/office/powerpoint/2010/main" val="153439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F063F46-7AF3-4386-983D-E41EF5689B32}" type="datetimeFigureOut">
              <a:rPr lang="tr-TR" smtClean="0"/>
              <a:t>19.12.2020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7916780-6CFA-4B64-9A67-C8B5EA0D3B72}" type="slidenum">
              <a:rPr lang="tr-TR" smtClean="0"/>
              <a:t>‹#›</a:t>
            </a:fld>
            <a:endParaRPr lang="tr-TR"/>
          </a:p>
        </p:txBody>
      </p:sp>
    </p:spTree>
    <p:extLst>
      <p:ext uri="{BB962C8B-B14F-4D97-AF65-F5344CB8AC3E}">
        <p14:creationId xmlns:p14="http://schemas.microsoft.com/office/powerpoint/2010/main" val="409036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F063F46-7AF3-4386-983D-E41EF5689B32}" type="datetimeFigureOut">
              <a:rPr lang="tr-TR" smtClean="0"/>
              <a:t>19.12.2020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7916780-6CFA-4B64-9A67-C8B5EA0D3B72}" type="slidenum">
              <a:rPr lang="tr-TR" smtClean="0"/>
              <a:t>‹#›</a:t>
            </a:fld>
            <a:endParaRPr lang="tr-TR"/>
          </a:p>
        </p:txBody>
      </p:sp>
    </p:spTree>
    <p:extLst>
      <p:ext uri="{BB962C8B-B14F-4D97-AF65-F5344CB8AC3E}">
        <p14:creationId xmlns:p14="http://schemas.microsoft.com/office/powerpoint/2010/main" val="281571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63F46-7AF3-4386-983D-E41EF5689B32}" type="datetimeFigureOut">
              <a:rPr lang="tr-TR" smtClean="0"/>
              <a:t>19.12.2020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7916780-6CFA-4B64-9A67-C8B5EA0D3B72}" type="slidenum">
              <a:rPr lang="tr-TR" smtClean="0"/>
              <a:t>‹#›</a:t>
            </a:fld>
            <a:endParaRPr lang="tr-TR"/>
          </a:p>
        </p:txBody>
      </p:sp>
    </p:spTree>
    <p:extLst>
      <p:ext uri="{BB962C8B-B14F-4D97-AF65-F5344CB8AC3E}">
        <p14:creationId xmlns:p14="http://schemas.microsoft.com/office/powerpoint/2010/main" val="157850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stilini düzenlemek için tıklayın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F063F46-7AF3-4386-983D-E41EF5689B32}" type="datetimeFigureOut">
              <a:rPr lang="tr-TR" smtClean="0"/>
              <a:t>19.12.2020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7916780-6CFA-4B64-9A67-C8B5EA0D3B72}" type="slidenum">
              <a:rPr lang="tr-TR" smtClean="0"/>
              <a:t>‹#›</a:t>
            </a:fld>
            <a:endParaRPr lang="tr-TR"/>
          </a:p>
        </p:txBody>
      </p:sp>
    </p:spTree>
    <p:extLst>
      <p:ext uri="{BB962C8B-B14F-4D97-AF65-F5344CB8AC3E}">
        <p14:creationId xmlns:p14="http://schemas.microsoft.com/office/powerpoint/2010/main" val="179254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F063F46-7AF3-4386-983D-E41EF5689B32}" type="datetimeFigureOut">
              <a:rPr lang="tr-TR" smtClean="0"/>
              <a:t>19.12.2020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7916780-6CFA-4B64-9A67-C8B5EA0D3B72}" type="slidenum">
              <a:rPr lang="tr-TR" smtClean="0"/>
              <a:t>‹#›</a:t>
            </a:fld>
            <a:endParaRPr lang="tr-TR"/>
          </a:p>
        </p:txBody>
      </p:sp>
    </p:spTree>
    <p:extLst>
      <p:ext uri="{BB962C8B-B14F-4D97-AF65-F5344CB8AC3E}">
        <p14:creationId xmlns:p14="http://schemas.microsoft.com/office/powerpoint/2010/main" val="118050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F063F46-7AF3-4386-983D-E41EF5689B32}" type="datetimeFigureOut">
              <a:rPr lang="tr-TR" smtClean="0"/>
              <a:t>19.12.2020</a:t>
            </a:fld>
            <a:endParaRPr lang="tr-T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7916780-6CFA-4B64-9A67-C8B5EA0D3B72}" type="slidenum">
              <a:rPr lang="tr-TR" smtClean="0"/>
              <a:t>‹#›</a:t>
            </a:fld>
            <a:endParaRPr lang="tr-TR"/>
          </a:p>
        </p:txBody>
      </p:sp>
    </p:spTree>
    <p:extLst>
      <p:ext uri="{BB962C8B-B14F-4D97-AF65-F5344CB8AC3E}">
        <p14:creationId xmlns:p14="http://schemas.microsoft.com/office/powerpoint/2010/main" val="1796860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AC6FCE-F6C0-4BB9-97DB-65FDF4BFDB08}"/>
              </a:ext>
            </a:extLst>
          </p:cNvPr>
          <p:cNvSpPr>
            <a:spLocks noGrp="1"/>
          </p:cNvSpPr>
          <p:nvPr>
            <p:ph type="ctrTitle"/>
          </p:nvPr>
        </p:nvSpPr>
        <p:spPr/>
        <p:txBody>
          <a:bodyPr/>
          <a:lstStyle/>
          <a:p>
            <a:r>
              <a:rPr lang="tr-TR" dirty="0"/>
              <a:t>Ah Bir Ataş Ver Türküsü ve Acıklı Hikayesi</a:t>
            </a:r>
          </a:p>
        </p:txBody>
      </p:sp>
      <p:sp>
        <p:nvSpPr>
          <p:cNvPr id="3" name="Alt Başlık 2">
            <a:extLst>
              <a:ext uri="{FF2B5EF4-FFF2-40B4-BE49-F238E27FC236}">
                <a16:creationId xmlns:a16="http://schemas.microsoft.com/office/drawing/2014/main" id="{0C0AFDDD-9C80-4A54-9EF9-0BE7361AAF3F}"/>
              </a:ext>
            </a:extLst>
          </p:cNvPr>
          <p:cNvSpPr>
            <a:spLocks noGrp="1"/>
          </p:cNvSpPr>
          <p:nvPr>
            <p:ph type="subTitle" idx="1"/>
          </p:nvPr>
        </p:nvSpPr>
        <p:spPr/>
        <p:txBody>
          <a:bodyPr/>
          <a:lstStyle/>
          <a:p>
            <a:r>
              <a:rPr lang="tr-TR" dirty="0"/>
              <a:t>Hazırlayan:  Elif Arslan (kendisi </a:t>
            </a:r>
            <a:r>
              <a:rPr lang="tr-TR" dirty="0" err="1"/>
              <a:t>bidenem</a:t>
            </a:r>
            <a:r>
              <a:rPr lang="tr-TR" dirty="0"/>
              <a:t> olur)</a:t>
            </a:r>
          </a:p>
        </p:txBody>
      </p:sp>
      <p:pic>
        <p:nvPicPr>
          <p:cNvPr id="3074" name="Picture 2" descr="Ah Bir Ataş Ver&quot; Türküsü'nün Hikayesi &amp; Türkü'nün O Meşhur Sözleri">
            <a:extLst>
              <a:ext uri="{FF2B5EF4-FFF2-40B4-BE49-F238E27FC236}">
                <a16:creationId xmlns:a16="http://schemas.microsoft.com/office/drawing/2014/main" id="{45E6D7A6-5BC9-4AC4-B402-FAD57A1D3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489" y="4281543"/>
            <a:ext cx="3833021" cy="2299813"/>
          </a:xfrm>
          <a:prstGeom prst="rect">
            <a:avLst/>
          </a:prstGeom>
          <a:noFill/>
          <a:extLst>
            <a:ext uri="{909E8E84-426E-40DD-AFC4-6F175D3DCCD1}">
              <a14:hiddenFill xmlns:a14="http://schemas.microsoft.com/office/drawing/2010/main">
                <a:solidFill>
                  <a:srgbClr val="FFFFFF"/>
                </a:solidFill>
              </a14:hiddenFill>
            </a:ext>
          </a:extLst>
        </p:spPr>
      </p:pic>
      <p:pic>
        <p:nvPicPr>
          <p:cNvPr id="4" name="Filmim2">
            <a:hlinkClick r:id="" action="ppaction://media"/>
            <a:extLst>
              <a:ext uri="{FF2B5EF4-FFF2-40B4-BE49-F238E27FC236}">
                <a16:creationId xmlns:a16="http://schemas.microsoft.com/office/drawing/2014/main" id="{CAA73D1A-6B39-4025-9108-313CC8936C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0380" y="516398"/>
            <a:ext cx="609600" cy="609600"/>
          </a:xfrm>
          <a:prstGeom prst="rect">
            <a:avLst/>
          </a:prstGeom>
        </p:spPr>
      </p:pic>
    </p:spTree>
    <p:extLst>
      <p:ext uri="{BB962C8B-B14F-4D97-AF65-F5344CB8AC3E}">
        <p14:creationId xmlns:p14="http://schemas.microsoft.com/office/powerpoint/2010/main" val="306228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D50C08-60A7-47E6-9A70-4D822CAF4D46}"/>
              </a:ext>
            </a:extLst>
          </p:cNvPr>
          <p:cNvSpPr>
            <a:spLocks noGrp="1"/>
          </p:cNvSpPr>
          <p:nvPr>
            <p:ph idx="1"/>
          </p:nvPr>
        </p:nvSpPr>
        <p:spPr>
          <a:xfrm>
            <a:off x="591671" y="340659"/>
            <a:ext cx="10762129" cy="6248400"/>
          </a:xfrm>
        </p:spPr>
        <p:txBody>
          <a:bodyPr>
            <a:normAutofit/>
          </a:bodyPr>
          <a:lstStyle/>
          <a:p>
            <a:pPr marL="0" indent="0" algn="just">
              <a:lnSpc>
                <a:spcPct val="150000"/>
              </a:lnSpc>
              <a:buNone/>
            </a:pPr>
            <a:r>
              <a:rPr lang="tr-TR" sz="2400" b="0" i="0" dirty="0">
                <a:solidFill>
                  <a:srgbClr val="222222"/>
                </a:solidFill>
                <a:effectLst/>
                <a:latin typeface="Times New Roman" panose="02020603050405020304" pitchFamily="18" charset="0"/>
                <a:cs typeface="Times New Roman" panose="02020603050405020304" pitchFamily="18" charset="0"/>
              </a:rPr>
              <a:t>   O kahreden olay 4 Nisan 1953 yılında yaşanmıştı… Çanakkale Boğazı’nın Nara Burnu açıklarında Türk donanmasına ait Dumlupınar denizaltısı, uzun ve yorucu bir görevden sonra donanmasıyla birlikte </a:t>
            </a:r>
            <a:r>
              <a:rPr lang="tr-TR" sz="2400" b="0" i="0" dirty="0" err="1">
                <a:solidFill>
                  <a:srgbClr val="222222"/>
                </a:solidFill>
                <a:effectLst/>
                <a:latin typeface="Times New Roman" panose="02020603050405020304" pitchFamily="18" charset="0"/>
                <a:cs typeface="Times New Roman" panose="02020603050405020304" pitchFamily="18" charset="0"/>
              </a:rPr>
              <a:t>istirahata</a:t>
            </a:r>
            <a:r>
              <a:rPr lang="tr-TR" sz="2400" b="0" i="0" dirty="0">
                <a:solidFill>
                  <a:srgbClr val="222222"/>
                </a:solidFill>
                <a:effectLst/>
                <a:latin typeface="Times New Roman" panose="02020603050405020304" pitchFamily="18" charset="0"/>
                <a:cs typeface="Times New Roman" panose="02020603050405020304" pitchFamily="18" charset="0"/>
              </a:rPr>
              <a:t> çekilmek üzere limana yanaşıyordu.</a:t>
            </a:r>
          </a:p>
          <a:p>
            <a:pPr marL="0" indent="0" algn="just">
              <a:lnSpc>
                <a:spcPct val="150000"/>
              </a:lnSpc>
              <a:buNone/>
            </a:pPr>
            <a:endParaRPr lang="tr-TR" sz="2400" dirty="0">
              <a:solidFill>
                <a:srgbClr val="222222"/>
              </a:solidFill>
              <a:latin typeface="Times New Roman" panose="02020603050405020304" pitchFamily="18" charset="0"/>
              <a:cs typeface="Times New Roman" panose="02020603050405020304" pitchFamily="18" charset="0"/>
            </a:endParaRPr>
          </a:p>
          <a:p>
            <a:pPr marL="0" indent="0" algn="just">
              <a:lnSpc>
                <a:spcPct val="150000"/>
              </a:lnSpc>
              <a:buNone/>
            </a:pPr>
            <a:r>
              <a:rPr lang="tr-TR" sz="2400" b="0" i="0" dirty="0">
                <a:solidFill>
                  <a:srgbClr val="222222"/>
                </a:solidFill>
                <a:effectLst/>
                <a:latin typeface="Times New Roman" panose="02020603050405020304" pitchFamily="18" charset="0"/>
                <a:cs typeface="Times New Roman" panose="02020603050405020304" pitchFamily="18" charset="0"/>
              </a:rPr>
              <a:t>   Hava şartları çok kötüydü, sis vardı, yağmur vardı... İstirahati hayal eden donanma, limana yaklaşırken çok büyük bir gürültüyle sarsıldı. Denizaltı, İsveç donanmasına ait bir şileple çarpışmıştı. O sırada 8 kişi güvertedeydi ve bunlardan 2'si pervaneye takılarak öldü, 1'i boğularak öldü, 5 kişi ise ancak kurtarılabilmişti. Geminin içerisinde ise 81 mürettebat vardı ve sadece 22 kişi torpidoya saklanarak kurtulmayı başarmışlardı, tabi ki kendilerini bekleyen daha kötü bir sondan habersizce.</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50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E29B911-C040-4E22-88C1-13DFBA112456}"/>
              </a:ext>
            </a:extLst>
          </p:cNvPr>
          <p:cNvSpPr>
            <a:spLocks noGrp="1"/>
          </p:cNvSpPr>
          <p:nvPr>
            <p:ph idx="1"/>
          </p:nvPr>
        </p:nvSpPr>
        <p:spPr>
          <a:xfrm>
            <a:off x="838200" y="277906"/>
            <a:ext cx="10515600" cy="6239435"/>
          </a:xfrm>
        </p:spPr>
        <p:txBody>
          <a:bodyPr>
            <a:normAutofit/>
          </a:bodyPr>
          <a:lstStyle/>
          <a:p>
            <a:pPr marL="0" indent="0" algn="just">
              <a:lnSpc>
                <a:spcPct val="150000"/>
              </a:lnSpc>
              <a:buNone/>
            </a:pPr>
            <a:r>
              <a:rPr lang="tr-TR" sz="2400" b="0" i="0" dirty="0">
                <a:solidFill>
                  <a:srgbClr val="222222"/>
                </a:solidFill>
                <a:effectLst/>
                <a:latin typeface="Times New Roman" panose="02020603050405020304" pitchFamily="18" charset="0"/>
                <a:cs typeface="Times New Roman" panose="02020603050405020304" pitchFamily="18" charset="0"/>
              </a:rPr>
              <a:t>   Denizaltı denizin dibini boylamıştı. Torpidodaki 22 kişi yüzeye bir şamandıra fırlatarak içerisindeki telefon kablosu aracılığıyla merkezle iletişime geçtiler. Bu iletişimle birlikte </a:t>
            </a:r>
            <a:r>
              <a:rPr lang="tr-TR" sz="2400" dirty="0">
                <a:solidFill>
                  <a:srgbClr val="222222"/>
                </a:solidFill>
                <a:latin typeface="Times New Roman" panose="02020603050405020304" pitchFamily="18" charset="0"/>
                <a:cs typeface="Times New Roman" panose="02020603050405020304" pitchFamily="18" charset="0"/>
              </a:rPr>
              <a:t>o</a:t>
            </a:r>
            <a:r>
              <a:rPr lang="tr-TR" sz="2400" b="0" i="0" dirty="0">
                <a:solidFill>
                  <a:srgbClr val="222222"/>
                </a:solidFill>
                <a:effectLst/>
                <a:latin typeface="Times New Roman" panose="02020603050405020304" pitchFamily="18" charset="0"/>
                <a:cs typeface="Times New Roman" panose="02020603050405020304" pitchFamily="18" charset="0"/>
              </a:rPr>
              <a:t>layı anlatan mürettebata merkezden cevap gelmişti: </a:t>
            </a:r>
            <a:r>
              <a:rPr lang="tr-TR" sz="2400" b="1" i="0" dirty="0">
                <a:solidFill>
                  <a:srgbClr val="222222"/>
                </a:solidFill>
                <a:effectLst/>
                <a:latin typeface="Times New Roman" panose="02020603050405020304" pitchFamily="18" charset="0"/>
                <a:cs typeface="Times New Roman" panose="02020603050405020304" pitchFamily="18" charset="0"/>
              </a:rPr>
              <a:t>"Gerekmedikçe konuşmayın, türkü söylemeyin ve sigara içmeyin."</a:t>
            </a:r>
          </a:p>
          <a:p>
            <a:pPr marL="0" indent="0" algn="just">
              <a:lnSpc>
                <a:spcPct val="150000"/>
              </a:lnSpc>
              <a:buNone/>
            </a:pPr>
            <a:endParaRPr lang="tr-TR" sz="2400" b="1" dirty="0">
              <a:latin typeface="Times New Roman" panose="02020603050405020304" pitchFamily="18" charset="0"/>
              <a:cs typeface="Times New Roman" panose="02020603050405020304" pitchFamily="18" charset="0"/>
            </a:endParaRPr>
          </a:p>
          <a:p>
            <a:pPr marL="0" indent="0" algn="just">
              <a:lnSpc>
                <a:spcPct val="150000"/>
              </a:lnSpc>
              <a:buNone/>
            </a:pPr>
            <a:endParaRPr lang="tr-TR" sz="2400" b="1" dirty="0">
              <a:latin typeface="Times New Roman" panose="02020603050405020304" pitchFamily="18" charset="0"/>
              <a:cs typeface="Times New Roman" panose="02020603050405020304" pitchFamily="18" charset="0"/>
            </a:endParaRPr>
          </a:p>
          <a:p>
            <a:pPr marL="0" indent="0" algn="just">
              <a:lnSpc>
                <a:spcPct val="150000"/>
              </a:lnSpc>
              <a:buNone/>
            </a:pPr>
            <a:r>
              <a:rPr lang="tr-TR" sz="2400" b="0" i="0" dirty="0">
                <a:solidFill>
                  <a:srgbClr val="222222"/>
                </a:solidFill>
                <a:effectLst/>
                <a:latin typeface="Times New Roman" panose="02020603050405020304" pitchFamily="18" charset="0"/>
                <a:cs typeface="Times New Roman" panose="02020603050405020304" pitchFamily="18" charset="0"/>
              </a:rPr>
              <a:t>   Kahraman askerler olacaklardan habersiz bir şekilde merkezden gelen sözü dinlemişler, yetkililerin kendilerini kurtarmasını beklemişlerdi. Fakat kendileri dışındaki herkes durumu biliyordu, o zamanın teknolojisiyle o askerleri oradan çıkarmanın </a:t>
            </a:r>
            <a:r>
              <a:rPr lang="tr-TR" sz="2400" b="0" i="0" dirty="0" err="1">
                <a:solidFill>
                  <a:srgbClr val="222222"/>
                </a:solidFill>
                <a:effectLst/>
                <a:latin typeface="Times New Roman" panose="02020603050405020304" pitchFamily="18" charset="0"/>
                <a:cs typeface="Times New Roman" panose="02020603050405020304" pitchFamily="18" charset="0"/>
              </a:rPr>
              <a:t>mümkünatı</a:t>
            </a:r>
            <a:r>
              <a:rPr lang="tr-TR" sz="2400" b="0" i="0" dirty="0">
                <a:solidFill>
                  <a:srgbClr val="222222"/>
                </a:solidFill>
                <a:effectLst/>
                <a:latin typeface="Times New Roman" panose="02020603050405020304" pitchFamily="18" charset="0"/>
                <a:cs typeface="Times New Roman" panose="02020603050405020304" pitchFamily="18" charset="0"/>
              </a:rPr>
              <a:t> yoktu. </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54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9195FD-9220-431A-BB81-5A086469A988}"/>
              </a:ext>
            </a:extLst>
          </p:cNvPr>
          <p:cNvSpPr>
            <a:spLocks noGrp="1"/>
          </p:cNvSpPr>
          <p:nvPr>
            <p:ph idx="1"/>
          </p:nvPr>
        </p:nvSpPr>
        <p:spPr>
          <a:xfrm>
            <a:off x="838200" y="385482"/>
            <a:ext cx="10515600" cy="6069106"/>
          </a:xfrm>
        </p:spPr>
        <p:txBody>
          <a:bodyPr>
            <a:normAutofit lnSpcReduction="10000"/>
          </a:bodyPr>
          <a:lstStyle/>
          <a:p>
            <a:pPr marL="0" indent="0" algn="just">
              <a:lnSpc>
                <a:spcPct val="150000"/>
              </a:lnSpc>
              <a:buNone/>
            </a:pPr>
            <a:r>
              <a:rPr lang="tr-TR" sz="2400" b="0" i="0" dirty="0">
                <a:solidFill>
                  <a:srgbClr val="222222"/>
                </a:solidFill>
                <a:effectLst/>
                <a:latin typeface="Times New Roman" panose="02020603050405020304" pitchFamily="18" charset="0"/>
                <a:cs typeface="Times New Roman" panose="02020603050405020304" pitchFamily="18" charset="0"/>
              </a:rPr>
              <a:t>   O sırada, </a:t>
            </a:r>
            <a:r>
              <a:rPr lang="tr-TR" sz="2400" dirty="0">
                <a:solidFill>
                  <a:srgbClr val="222222"/>
                </a:solidFill>
                <a:latin typeface="Times New Roman" panose="02020603050405020304" pitchFamily="18" charset="0"/>
                <a:cs typeface="Times New Roman" panose="02020603050405020304" pitchFamily="18" charset="0"/>
              </a:rPr>
              <a:t>o</a:t>
            </a:r>
            <a:r>
              <a:rPr lang="tr-TR" sz="2400" b="0" i="0" dirty="0">
                <a:solidFill>
                  <a:srgbClr val="222222"/>
                </a:solidFill>
                <a:effectLst/>
                <a:latin typeface="Times New Roman" panose="02020603050405020304" pitchFamily="18" charset="0"/>
                <a:cs typeface="Times New Roman" panose="02020603050405020304" pitchFamily="18" charset="0"/>
              </a:rPr>
              <a:t> anda askerlere bir anons gelmişti: </a:t>
            </a:r>
            <a:r>
              <a:rPr lang="tr-TR" sz="2400" b="1" i="0" dirty="0">
                <a:solidFill>
                  <a:srgbClr val="222222"/>
                </a:solidFill>
                <a:effectLst/>
                <a:latin typeface="Times New Roman" panose="02020603050405020304" pitchFamily="18" charset="0"/>
                <a:cs typeface="Times New Roman" panose="02020603050405020304" pitchFamily="18" charset="0"/>
              </a:rPr>
              <a:t>"Rahatça konuşabilirsiniz, türkü söyleyebilirsiniz, sigara içebilirsiniz…"</a:t>
            </a:r>
          </a:p>
          <a:p>
            <a:pPr marL="0" indent="0" algn="just">
              <a:lnSpc>
                <a:spcPct val="150000"/>
              </a:lnSpc>
              <a:buNone/>
            </a:pPr>
            <a:endParaRPr lang="tr-TR" sz="2400" dirty="0">
              <a:latin typeface="Times New Roman" panose="02020603050405020304" pitchFamily="18" charset="0"/>
              <a:cs typeface="Times New Roman" panose="02020603050405020304" pitchFamily="18" charset="0"/>
            </a:endParaRPr>
          </a:p>
          <a:p>
            <a:pPr marL="0" indent="0" algn="just">
              <a:lnSpc>
                <a:spcPct val="150000"/>
              </a:lnSpc>
              <a:buNone/>
            </a:pPr>
            <a:endParaRPr lang="tr-TR" sz="1600" b="0" i="0" dirty="0">
              <a:solidFill>
                <a:srgbClr val="222222"/>
              </a:solidFill>
              <a:effectLst/>
              <a:latin typeface="Lucida Sans Unicode" panose="020B0602030504020204" pitchFamily="34" charset="0"/>
            </a:endParaRPr>
          </a:p>
          <a:p>
            <a:pPr marL="0" indent="0" algn="just">
              <a:lnSpc>
                <a:spcPct val="150000"/>
              </a:lnSpc>
              <a:buNone/>
            </a:pPr>
            <a:endParaRPr lang="tr-TR" sz="1600" dirty="0">
              <a:solidFill>
                <a:srgbClr val="222222"/>
              </a:solidFill>
              <a:latin typeface="Lucida Sans Unicode" panose="020B0602030504020204" pitchFamily="34" charset="0"/>
            </a:endParaRPr>
          </a:p>
          <a:p>
            <a:pPr marL="0" indent="0" algn="just">
              <a:lnSpc>
                <a:spcPct val="150000"/>
              </a:lnSpc>
              <a:buNone/>
            </a:pPr>
            <a:endParaRPr lang="tr-TR" sz="1600" b="0" i="0" dirty="0">
              <a:solidFill>
                <a:srgbClr val="222222"/>
              </a:solidFill>
              <a:effectLst/>
              <a:latin typeface="Lucida Sans Unicode" panose="020B0602030504020204" pitchFamily="34" charset="0"/>
            </a:endParaRPr>
          </a:p>
          <a:p>
            <a:pPr marL="0" indent="0" algn="just">
              <a:lnSpc>
                <a:spcPct val="150000"/>
              </a:lnSpc>
              <a:buNone/>
            </a:pPr>
            <a:r>
              <a:rPr lang="tr-TR" sz="1600" dirty="0">
                <a:solidFill>
                  <a:srgbClr val="222222"/>
                </a:solidFill>
                <a:latin typeface="Lucida Sans Unicode" panose="020B0602030504020204" pitchFamily="34" charset="0"/>
              </a:rPr>
              <a:t>   </a:t>
            </a:r>
          </a:p>
          <a:p>
            <a:pPr marL="0" indent="0" algn="just">
              <a:lnSpc>
                <a:spcPct val="150000"/>
              </a:lnSpc>
              <a:buNone/>
            </a:pPr>
            <a:endParaRPr lang="tr-TR" sz="1600" b="0" i="0" dirty="0">
              <a:solidFill>
                <a:srgbClr val="222222"/>
              </a:solidFill>
              <a:effectLst/>
              <a:latin typeface="Lucida Sans Unicode" panose="020B0602030504020204" pitchFamily="34" charset="0"/>
              <a:cs typeface="Times New Roman" panose="02020603050405020304" pitchFamily="18" charset="0"/>
            </a:endParaRPr>
          </a:p>
          <a:p>
            <a:pPr marL="0" indent="0" algn="just">
              <a:lnSpc>
                <a:spcPct val="150000"/>
              </a:lnSpc>
              <a:buNone/>
            </a:pPr>
            <a:r>
              <a:rPr lang="tr-TR" sz="1600" dirty="0">
                <a:solidFill>
                  <a:srgbClr val="222222"/>
                </a:solidFill>
                <a:latin typeface="Lucida Sans Unicode" panose="020B0602030504020204" pitchFamily="34" charset="0"/>
                <a:cs typeface="Times New Roman" panose="02020603050405020304" pitchFamily="18" charset="0"/>
              </a:rPr>
              <a:t>   </a:t>
            </a:r>
            <a:r>
              <a:rPr lang="tr-TR" sz="2400" b="0" i="0" dirty="0">
                <a:solidFill>
                  <a:srgbClr val="222222"/>
                </a:solidFill>
                <a:effectLst/>
                <a:latin typeface="Times New Roman" panose="02020603050405020304" pitchFamily="18" charset="0"/>
                <a:cs typeface="Times New Roman" panose="02020603050405020304" pitchFamily="18" charset="0"/>
              </a:rPr>
              <a:t>Umutlar tükenmişti, askerler artık ölümü bekliyorlardı. 22 kahraman askerin durumu anlamasıyla birlikte son sözleri </a:t>
            </a:r>
            <a:r>
              <a:rPr lang="tr-TR" sz="2400" b="1" i="0" dirty="0">
                <a:solidFill>
                  <a:srgbClr val="222222"/>
                </a:solidFill>
                <a:effectLst/>
                <a:latin typeface="Times New Roman" panose="02020603050405020304" pitchFamily="18" charset="0"/>
                <a:cs typeface="Times New Roman" panose="02020603050405020304" pitchFamily="18" charset="0"/>
              </a:rPr>
              <a:t>"her şey buraya kadarmış kumandan, birer </a:t>
            </a:r>
            <a:r>
              <a:rPr lang="tr-TR" sz="2400" b="1" i="0" dirty="0" err="1">
                <a:solidFill>
                  <a:srgbClr val="222222"/>
                </a:solidFill>
                <a:effectLst/>
                <a:latin typeface="Times New Roman" panose="02020603050405020304" pitchFamily="18" charset="0"/>
                <a:cs typeface="Times New Roman" panose="02020603050405020304" pitchFamily="18" charset="0"/>
              </a:rPr>
              <a:t>cigara</a:t>
            </a:r>
            <a:r>
              <a:rPr lang="tr-TR" sz="2400" b="1" i="0" dirty="0">
                <a:solidFill>
                  <a:srgbClr val="222222"/>
                </a:solidFill>
                <a:effectLst/>
                <a:latin typeface="Times New Roman" panose="02020603050405020304" pitchFamily="18" charset="0"/>
                <a:cs typeface="Times New Roman" panose="02020603050405020304" pitchFamily="18" charset="0"/>
              </a:rPr>
              <a:t> yakalım mı?" </a:t>
            </a:r>
            <a:r>
              <a:rPr lang="tr-TR" sz="2400" b="0" i="0" dirty="0">
                <a:solidFill>
                  <a:srgbClr val="222222"/>
                </a:solidFill>
                <a:effectLst/>
                <a:latin typeface="Times New Roman" panose="02020603050405020304" pitchFamily="18" charset="0"/>
                <a:cs typeface="Times New Roman" panose="02020603050405020304" pitchFamily="18" charset="0"/>
              </a:rPr>
              <a:t>olmuştu.</a:t>
            </a:r>
          </a:p>
        </p:txBody>
      </p:sp>
      <p:pic>
        <p:nvPicPr>
          <p:cNvPr id="4098" name="Picture 2" descr="Ah Bir Ataş Ver Türküsü'nün hikayesi - Anadolu Şairleri">
            <a:extLst>
              <a:ext uri="{FF2B5EF4-FFF2-40B4-BE49-F238E27FC236}">
                <a16:creationId xmlns:a16="http://schemas.microsoft.com/office/drawing/2014/main" id="{ACC0C9A5-FBB4-4606-9142-1D7F66CE0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055" y="1996889"/>
            <a:ext cx="4496696" cy="210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90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821C3CE5-A1C4-422B-84F2-27143D7E3D7E}"/>
              </a:ext>
            </a:extLst>
          </p:cNvPr>
          <p:cNvSpPr>
            <a:spLocks noGrp="1"/>
          </p:cNvSpPr>
          <p:nvPr>
            <p:ph idx="1"/>
          </p:nvPr>
        </p:nvSpPr>
        <p:spPr>
          <a:xfrm>
            <a:off x="838200" y="86061"/>
            <a:ext cx="10515600" cy="6771939"/>
          </a:xfrm>
        </p:spPr>
        <p:txBody>
          <a:bodyPr>
            <a:normAutofit/>
          </a:bodyPr>
          <a:lstStyle/>
          <a:p>
            <a:pPr marL="0" indent="0" algn="just">
              <a:lnSpc>
                <a:spcPct val="150000"/>
              </a:lnSpc>
              <a:buNone/>
            </a:pPr>
            <a:r>
              <a:rPr lang="tr-TR" sz="2400" b="0" i="0" dirty="0">
                <a:solidFill>
                  <a:srgbClr val="222222"/>
                </a:solidFill>
                <a:effectLst/>
                <a:latin typeface="Times New Roman" panose="02020603050405020304" pitchFamily="18" charset="0"/>
                <a:cs typeface="Times New Roman" panose="02020603050405020304" pitchFamily="18" charset="0"/>
              </a:rPr>
              <a:t>   Tüm ülke seferber olmuştu ama sonuç belliydi, kurtulamayacaklardı. Kurtaran gemisi olaydan 12 saat sonra ancak oraya gelebilmişti. 25 saat sonra ise anca sabitlenebilmişti. O sırada şamandıra ile torpido arasındaki kablo kesildi ve iletişim koptu. Dalgıçlar 100 m'ye yakın derinlikteki Dumlupınar batığına erişmeye çalışıyorlardı, ama nafile… Hava çok kötüydü, su altı dalgaları dalgıçları savuruyordu. Kurtaranın yanlışlıkla kestiği kablo olmayınca dalgıçların kabloyu takip etmesi de olanaksızlaşmıştı. On bir dalış yapıldı ama hiçbiri başarılı olamadı. </a:t>
            </a:r>
            <a:endParaRPr lang="tr-TR" sz="2400" dirty="0">
              <a:latin typeface="Times New Roman" panose="02020603050405020304" pitchFamily="18" charset="0"/>
              <a:cs typeface="Times New Roman" panose="02020603050405020304" pitchFamily="18" charset="0"/>
            </a:endParaRPr>
          </a:p>
        </p:txBody>
      </p:sp>
      <p:pic>
        <p:nvPicPr>
          <p:cNvPr id="2050" name="Picture 2" descr="Ah Bir Ataş Ver” Türküsünün Acıklı Öyküsü – Tİ YAZAR">
            <a:extLst>
              <a:ext uri="{FF2B5EF4-FFF2-40B4-BE49-F238E27FC236}">
                <a16:creationId xmlns:a16="http://schemas.microsoft.com/office/drawing/2014/main" id="{2B243215-4FC2-4E43-95FC-7CB88FBB9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602" y="3962126"/>
            <a:ext cx="4021623" cy="255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56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22E3C2A1-F347-4F59-9694-79BB72155F89}"/>
              </a:ext>
            </a:extLst>
          </p:cNvPr>
          <p:cNvSpPr>
            <a:spLocks noGrp="1"/>
          </p:cNvSpPr>
          <p:nvPr>
            <p:ph idx="1"/>
          </p:nvPr>
        </p:nvSpPr>
        <p:spPr>
          <a:xfrm>
            <a:off x="838200" y="331694"/>
            <a:ext cx="10515600" cy="5845269"/>
          </a:xfrm>
        </p:spPr>
        <p:txBody>
          <a:bodyPr>
            <a:normAutofit/>
          </a:bodyPr>
          <a:lstStyle/>
          <a:p>
            <a:pPr marL="0" indent="0" algn="just">
              <a:lnSpc>
                <a:spcPct val="150000"/>
              </a:lnSpc>
              <a:buNone/>
            </a:pPr>
            <a:r>
              <a:rPr lang="tr-TR" sz="2400" b="0" i="0" dirty="0">
                <a:solidFill>
                  <a:srgbClr val="222222"/>
                </a:solidFill>
                <a:effectLst/>
                <a:latin typeface="Times New Roman" panose="02020603050405020304" pitchFamily="18" charset="0"/>
                <a:cs typeface="Times New Roman" panose="02020603050405020304" pitchFamily="18" charset="0"/>
              </a:rPr>
              <a:t>   Yine de Yılmaz Süsen adlı bir dalgıç 80 m dalmayı başarmış, hedefine 11 m kalmıştı. İşte o anda basınca dayanamayıp şuurunu kaybetti. Vurgun yemenin kıyısından dönmüştü. 15 saat sonra ancak şuurunu açabildiler. Kurtarma çalışmalarına katılan Amerikalılar, dalgıç için şu cümleyi kullanmışlardı: </a:t>
            </a:r>
            <a:r>
              <a:rPr lang="tr-TR" sz="2400" b="1" i="0" dirty="0">
                <a:solidFill>
                  <a:srgbClr val="222222"/>
                </a:solidFill>
                <a:effectLst/>
                <a:latin typeface="Times New Roman" panose="02020603050405020304" pitchFamily="18" charset="0"/>
                <a:cs typeface="Times New Roman" panose="02020603050405020304" pitchFamily="18" charset="0"/>
              </a:rPr>
              <a:t>"Ölümle arasında hiçbir şey kalmamıştı." </a:t>
            </a:r>
          </a:p>
          <a:p>
            <a:pPr algn="just">
              <a:lnSpc>
                <a:spcPct val="150000"/>
              </a:lnSpc>
            </a:pPr>
            <a:endParaRPr lang="tr-TR" sz="2400" dirty="0">
              <a:solidFill>
                <a:srgbClr val="222222"/>
              </a:solidFill>
              <a:latin typeface="Times New Roman" panose="02020603050405020304" pitchFamily="18" charset="0"/>
              <a:cs typeface="Times New Roman" panose="02020603050405020304" pitchFamily="18" charset="0"/>
            </a:endParaRPr>
          </a:p>
          <a:p>
            <a:pPr algn="just">
              <a:lnSpc>
                <a:spcPct val="150000"/>
              </a:lnSpc>
            </a:pPr>
            <a:endParaRPr lang="tr-TR" sz="2400" b="0" i="0" dirty="0">
              <a:solidFill>
                <a:srgbClr val="222222"/>
              </a:solidFill>
              <a:effectLst/>
              <a:latin typeface="Times New Roman" panose="02020603050405020304" pitchFamily="18" charset="0"/>
              <a:cs typeface="Times New Roman" panose="02020603050405020304" pitchFamily="18" charset="0"/>
            </a:endParaRPr>
          </a:p>
          <a:p>
            <a:pPr marL="0" indent="0" algn="just">
              <a:lnSpc>
                <a:spcPct val="150000"/>
              </a:lnSpc>
              <a:buNone/>
            </a:pPr>
            <a:r>
              <a:rPr lang="tr-TR" sz="2400" b="0" i="0" dirty="0">
                <a:solidFill>
                  <a:srgbClr val="222222"/>
                </a:solidFill>
                <a:effectLst/>
                <a:latin typeface="Times New Roman" panose="02020603050405020304" pitchFamily="18" charset="0"/>
                <a:cs typeface="Times New Roman" panose="02020603050405020304" pitchFamily="18" charset="0"/>
              </a:rPr>
              <a:t>   7 Nisan’da, 3 gün süren çalışmalar sonucunda Milli Savunma Bakanlığı artık kurtarma çalışmalarını durdurduğunu ve umutların kesildiğini bildirdi.</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29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A415FA54-4E5C-4402-B878-5F3D78CA0888}"/>
              </a:ext>
            </a:extLst>
          </p:cNvPr>
          <p:cNvSpPr>
            <a:spLocks noGrp="1"/>
          </p:cNvSpPr>
          <p:nvPr>
            <p:ph idx="1"/>
          </p:nvPr>
        </p:nvSpPr>
        <p:spPr>
          <a:xfrm>
            <a:off x="838200" y="341313"/>
            <a:ext cx="10515600" cy="5978525"/>
          </a:xfrm>
        </p:spPr>
        <p:txBody>
          <a:bodyPr>
            <a:normAutofit/>
          </a:bodyPr>
          <a:lstStyle/>
          <a:p>
            <a:pPr marL="0" indent="0" algn="just">
              <a:lnSpc>
                <a:spcPct val="150000"/>
              </a:lnSpc>
              <a:buNone/>
            </a:pPr>
            <a:r>
              <a:rPr lang="tr-TR" sz="2400" b="0" i="0" dirty="0">
                <a:solidFill>
                  <a:srgbClr val="222222"/>
                </a:solidFill>
                <a:effectLst/>
                <a:latin typeface="Times New Roman" panose="02020603050405020304" pitchFamily="18" charset="0"/>
                <a:cs typeface="Times New Roman" panose="02020603050405020304" pitchFamily="18" charset="0"/>
              </a:rPr>
              <a:t>   22 asker ölüme terkedilmek zorunda kalınmıştı. Türkiye'nin en kara günlerinden birisi 4 Nisan 1953 olarak tarihe geçti. "Ah bir ataş ver" türküsü ise buradan gelmektedir. Hikayesini bilen herkes her duyduğunda gözyaşlarına bu nedenle boğulmaktadır...</a:t>
            </a:r>
            <a:endParaRPr lang="tr-TR" sz="2400" dirty="0">
              <a:latin typeface="Times New Roman" panose="02020603050405020304" pitchFamily="18" charset="0"/>
              <a:cs typeface="Times New Roman" panose="02020603050405020304" pitchFamily="18" charset="0"/>
            </a:endParaRPr>
          </a:p>
        </p:txBody>
      </p:sp>
      <p:pic>
        <p:nvPicPr>
          <p:cNvPr id="1026" name="Picture 2" descr="Ah Bir Ataş Ver Türküsünün Acıklı Öyküsü | Özçekim">
            <a:extLst>
              <a:ext uri="{FF2B5EF4-FFF2-40B4-BE49-F238E27FC236}">
                <a16:creationId xmlns:a16="http://schemas.microsoft.com/office/drawing/2014/main" id="{F22056BF-8541-480E-8B70-43B16869D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238" y="2672379"/>
            <a:ext cx="6918960" cy="345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086493"/>
      </p:ext>
    </p:extLst>
  </p:cSld>
  <p:clrMapOvr>
    <a:masterClrMapping/>
  </p:clrMapOvr>
</p:sld>
</file>

<file path=ppt/theme/theme1.xml><?xml version="1.0" encoding="utf-8"?>
<a:theme xmlns:a="http://schemas.openxmlformats.org/drawingml/2006/main" name="Temel">
  <a:themeElements>
    <a:clrScheme name="Temel">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Tem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TM03457444[[fn=Temel]]</Template>
  <TotalTime>41</TotalTime>
  <Words>463</Words>
  <Application>Microsoft Office PowerPoint</Application>
  <PresentationFormat>Geniş ekran</PresentationFormat>
  <Paragraphs>23</Paragraphs>
  <Slides>7</Slides>
  <Notes>0</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Corbel</vt:lpstr>
      <vt:lpstr>Lucida Sans Unicode</vt:lpstr>
      <vt:lpstr>Times New Roman</vt:lpstr>
      <vt:lpstr>Temel</vt:lpstr>
      <vt:lpstr>Ah Bir Ataş Ver Türküsü ve Acıklı Hikayesi</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 Bir Ataş Ver Türküsü ve Hikayesi</dc:title>
  <dc:creator>omer polat</dc:creator>
  <cp:lastModifiedBy>omer polat</cp:lastModifiedBy>
  <cp:revision>5</cp:revision>
  <dcterms:created xsi:type="dcterms:W3CDTF">2020-12-19T14:59:15Z</dcterms:created>
  <dcterms:modified xsi:type="dcterms:W3CDTF">2020-12-19T15:40:54Z</dcterms:modified>
</cp:coreProperties>
</file>